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Verdana" panose="020B0604030504040204" pitchFamily="34" charset="0"/>
      <p:regular r:id="rId8"/>
      <p:bold r:id="rId9"/>
      <p:italic r:id="rId10"/>
      <p:boldItalic r:id="rId11"/>
    </p:embeddedFont>
    <p:embeddedFont>
      <p:font typeface="Arial Narrow" panose="020B0606020202030204" pitchFamily="34" charset="0"/>
      <p:regular r:id="rId12"/>
      <p:bold r:id="rId13"/>
      <p:italic r:id="rId14"/>
      <p:boldItalic r:id="rId15"/>
    </p:embeddedFont>
    <p:embeddedFont>
      <p:font typeface="Calibri" panose="020F0502020204030204" pitchFamily="34" charset="0"/>
      <p:regular r:id="rId16"/>
      <p:bold r:id="rId17"/>
      <p:italic r:id="rId18"/>
      <p:boldItalic r:id="rId19"/>
    </p:embeddedFont>
    <p:embeddedFont>
      <p:font typeface="Segoe UI" panose="020B0502040204020203" pitchFamily="34" charset="0"/>
      <p:regular r:id="rId20"/>
      <p:bold r:id="rId21"/>
      <p:italic r:id="rId22"/>
      <p:boldItalic r:id="rId23"/>
    </p:embeddedFont>
    <p:embeddedFont>
      <p:font typeface="Aharoni" panose="02010803020104030203" pitchFamily="2" charset="-79"/>
      <p:bold r:id="rId24"/>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xmlns="">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30" d="100"/>
          <a:sy n="30" d="100"/>
        </p:scale>
        <p:origin x="-618" y="-72"/>
      </p:cViewPr>
      <p:guideLst>
        <p:guide orient="horz" pos="2160"/>
        <p:guide orient="horz" pos="1620"/>
        <p:guide orient="horz" pos="18144"/>
        <p:guide orient="horz" pos="13608"/>
        <p:guide orient="horz" pos="2140"/>
        <p:guide orient="horz" pos="1605"/>
        <p:guide orient="horz" pos="17977"/>
        <p:guide orient="horz" pos="13483"/>
        <p:guide pos="2880"/>
        <p:guide pos="9072"/>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orient="horz" pos="3120"/>
        <p:guide pos="3126"/>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14.fntdata"/><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font" Target="fonts/font16.fntdata"/><Relationship Id="rId28" Type="http://schemas.openxmlformats.org/officeDocument/2006/relationships/theme" Target="theme/theme1.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hyperlink" Target="http://www.engage-concert.eu/" TargetMode="External"/><Relationship Id="rId21" Type="http://schemas.openxmlformats.org/officeDocument/2006/relationships/image" Target="../media/image17.png"/><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5" Type="http://schemas.openxmlformats.org/officeDocument/2006/relationships/image" Target="../media/image21.png"/><Relationship Id="rId2" Type="http://schemas.openxmlformats.org/officeDocument/2006/relationships/hyperlink" Target="https://concert-h2020.eu/" TargetMode="External"/><Relationship Id="rId16" Type="http://schemas.openxmlformats.org/officeDocument/2006/relationships/image" Target="../media/image12.png"/><Relationship Id="rId20"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24" Type="http://schemas.openxmlformats.org/officeDocument/2006/relationships/image" Target="../media/image20.png"/><Relationship Id="rId5" Type="http://schemas.openxmlformats.org/officeDocument/2006/relationships/image" Target="../media/image1.png"/><Relationship Id="rId15" Type="http://schemas.openxmlformats.org/officeDocument/2006/relationships/image" Target="../media/image11.png"/><Relationship Id="rId23" Type="http://schemas.openxmlformats.org/officeDocument/2006/relationships/image" Target="../media/image19.png"/><Relationship Id="rId10" Type="http://schemas.openxmlformats.org/officeDocument/2006/relationships/image" Target="../media/image6.png"/><Relationship Id="rId19" Type="http://schemas.openxmlformats.org/officeDocument/2006/relationships/image" Target="../media/image15.pn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 Id="rId2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427166" y="1159829"/>
            <a:ext cx="14992509" cy="3808412"/>
          </a:xfrm>
          <a:prstGeom prst="rect">
            <a:avLst/>
          </a:prstGeom>
        </p:spPr>
        <p:txBody>
          <a:bodyPr anchor="ctr">
            <a:normAutofit lnSpcReduction="10000"/>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smtClean="0">
                <a:solidFill>
                  <a:srgbClr val="4AA0B1"/>
                </a:solidFill>
                <a:cs typeface="Segoe UI" pitchFamily="34" charset="0"/>
              </a:rPr>
              <a:t>Personalized </a:t>
            </a:r>
            <a:r>
              <a:rPr lang="en-US" sz="5000" b="1" dirty="0">
                <a:solidFill>
                  <a:srgbClr val="4AA0B1"/>
                </a:solidFill>
                <a:cs typeface="Segoe UI" pitchFamily="34" charset="0"/>
              </a:rPr>
              <a:t>risk projection is improved by </a:t>
            </a:r>
            <a:r>
              <a:rPr lang="en-US" sz="5000" b="1" dirty="0" smtClean="0">
                <a:solidFill>
                  <a:srgbClr val="4AA0B1"/>
                </a:solidFill>
                <a:cs typeface="Segoe UI" pitchFamily="34" charset="0"/>
              </a:rPr>
              <a:t>expressing cumulative </a:t>
            </a:r>
            <a:r>
              <a:rPr lang="en-US" sz="5000" b="1" dirty="0">
                <a:solidFill>
                  <a:srgbClr val="4AA0B1"/>
                </a:solidFill>
                <a:cs typeface="Segoe UI" pitchFamily="34" charset="0"/>
              </a:rPr>
              <a:t>detrimental effects of radiation exposure without competing </a:t>
            </a:r>
            <a:r>
              <a:rPr lang="en-US" sz="5000" b="1" dirty="0" smtClean="0">
                <a:solidFill>
                  <a:srgbClr val="4AA0B1"/>
                </a:solidFill>
                <a:cs typeface="Segoe UI" pitchFamily="34" charset="0"/>
              </a:rPr>
              <a:t>risks</a:t>
            </a:r>
            <a:endParaRPr lang="en-AU" sz="3600" b="1" dirty="0" smtClean="0">
              <a:solidFill>
                <a:srgbClr val="4AA0B1"/>
              </a:solidFill>
              <a:cs typeface="Segoe UI" pitchFamily="34" charset="0"/>
            </a:endParaRPr>
          </a:p>
          <a:p>
            <a:pPr fontAlgn="auto">
              <a:lnSpc>
                <a:spcPct val="90000"/>
              </a:lnSpc>
              <a:spcBef>
                <a:spcPts val="0"/>
              </a:spcBef>
              <a:spcAft>
                <a:spcPts val="0"/>
              </a:spcAft>
            </a:pPr>
            <a:r>
              <a:rPr lang="en-US" sz="2500" b="1" i="1" dirty="0">
                <a:solidFill>
                  <a:srgbClr val="4AA0B1"/>
                </a:solidFill>
                <a:cs typeface="Segoe UI" pitchFamily="34" charset="0"/>
              </a:rPr>
              <a:t>Alexander </a:t>
            </a:r>
            <a:r>
              <a:rPr lang="en-US" sz="2500" b="1" i="1" dirty="0" smtClean="0">
                <a:solidFill>
                  <a:srgbClr val="4AA0B1"/>
                </a:solidFill>
                <a:cs typeface="Segoe UI" pitchFamily="34" charset="0"/>
              </a:rPr>
              <a:t>Ulanowski</a:t>
            </a:r>
            <a:r>
              <a:rPr lang="en-US" sz="2500" b="1" i="1" baseline="30000" dirty="0" smtClean="0">
                <a:solidFill>
                  <a:srgbClr val="4AA0B1"/>
                </a:solidFill>
                <a:cs typeface="Segoe UI" pitchFamily="34" charset="0"/>
              </a:rPr>
              <a:t>1,2</a:t>
            </a:r>
            <a:r>
              <a:rPr lang="en-US" sz="2500" b="1" i="1" dirty="0" smtClean="0">
                <a:solidFill>
                  <a:srgbClr val="4AA0B1"/>
                </a:solidFill>
                <a:cs typeface="Segoe UI" pitchFamily="34" charset="0"/>
              </a:rPr>
              <a:t>, </a:t>
            </a:r>
            <a:r>
              <a:rPr lang="en-US" sz="2500" b="1" i="1" dirty="0">
                <a:solidFill>
                  <a:srgbClr val="4AA0B1"/>
                </a:solidFill>
                <a:cs typeface="Segoe UI" pitchFamily="34" charset="0"/>
              </a:rPr>
              <a:t>Jan Christian </a:t>
            </a:r>
            <a:r>
              <a:rPr lang="en-US" sz="2500" b="1" i="1" dirty="0" smtClean="0">
                <a:solidFill>
                  <a:srgbClr val="4AA0B1"/>
                </a:solidFill>
                <a:cs typeface="Segoe UI" pitchFamily="34" charset="0"/>
              </a:rPr>
              <a:t>Kaiser</a:t>
            </a:r>
            <a:r>
              <a:rPr lang="en-US" sz="2500" b="1" i="1" baseline="30000" dirty="0" smtClean="0">
                <a:solidFill>
                  <a:srgbClr val="4AA0B1"/>
                </a:solidFill>
                <a:cs typeface="Segoe UI" pitchFamily="34" charset="0"/>
              </a:rPr>
              <a:t>1</a:t>
            </a:r>
            <a:r>
              <a:rPr lang="en-US" sz="2500" b="1" i="1" dirty="0" smtClean="0">
                <a:solidFill>
                  <a:srgbClr val="4AA0B1"/>
                </a:solidFill>
                <a:cs typeface="Segoe UI" pitchFamily="34" charset="0"/>
              </a:rPr>
              <a:t>, </a:t>
            </a:r>
            <a:r>
              <a:rPr lang="en-US" sz="2500" b="1" i="1" dirty="0">
                <a:solidFill>
                  <a:srgbClr val="4AA0B1"/>
                </a:solidFill>
                <a:cs typeface="Segoe UI" pitchFamily="34" charset="0"/>
              </a:rPr>
              <a:t>Uwe </a:t>
            </a:r>
            <a:r>
              <a:rPr lang="en-US" sz="2500" b="1" i="1" dirty="0" smtClean="0">
                <a:solidFill>
                  <a:srgbClr val="4AA0B1"/>
                </a:solidFill>
                <a:cs typeface="Segoe UI" pitchFamily="34" charset="0"/>
              </a:rPr>
              <a:t>Schneider</a:t>
            </a:r>
            <a:r>
              <a:rPr lang="en-US" sz="2500" b="1" i="1" baseline="30000" dirty="0" smtClean="0">
                <a:solidFill>
                  <a:srgbClr val="4AA0B1"/>
                </a:solidFill>
                <a:cs typeface="Segoe UI" pitchFamily="34" charset="0"/>
              </a:rPr>
              <a:t>3,4</a:t>
            </a:r>
            <a:r>
              <a:rPr lang="en-US" sz="2500" b="1" i="1" dirty="0" smtClean="0">
                <a:solidFill>
                  <a:srgbClr val="4AA0B1"/>
                </a:solidFill>
                <a:cs typeface="Segoe UI" pitchFamily="34" charset="0"/>
              </a:rPr>
              <a:t>, </a:t>
            </a:r>
            <a:r>
              <a:rPr lang="en-US" sz="2500" b="1" i="1" dirty="0">
                <a:solidFill>
                  <a:srgbClr val="4AA0B1"/>
                </a:solidFill>
                <a:cs typeface="Segoe UI" pitchFamily="34" charset="0"/>
              </a:rPr>
              <a:t>Linda </a:t>
            </a:r>
            <a:r>
              <a:rPr lang="en-US" sz="2500" b="1" i="1" dirty="0" smtClean="0">
                <a:solidFill>
                  <a:srgbClr val="4AA0B1"/>
                </a:solidFill>
                <a:cs typeface="Segoe UI" pitchFamily="34" charset="0"/>
              </a:rPr>
              <a:t>Walsh</a:t>
            </a:r>
            <a:r>
              <a:rPr lang="en-US" sz="2500" b="1" i="1" baseline="30000" dirty="0" smtClean="0">
                <a:solidFill>
                  <a:srgbClr val="4AA0B1"/>
                </a:solidFill>
                <a:cs typeface="Segoe UI" pitchFamily="34" charset="0"/>
              </a:rPr>
              <a:t>3</a:t>
            </a:r>
            <a:endParaRPr lang="en-US" sz="2500" b="1" i="1" baseline="30000" dirty="0">
              <a:solidFill>
                <a:srgbClr val="4AA0B1"/>
              </a:solidFill>
              <a:cs typeface="Segoe UI" pitchFamily="34" charset="0"/>
            </a:endParaRPr>
          </a:p>
          <a:p>
            <a:pPr fontAlgn="auto">
              <a:lnSpc>
                <a:spcPct val="90000"/>
              </a:lnSpc>
              <a:spcBef>
                <a:spcPts val="0"/>
              </a:spcBef>
              <a:spcAft>
                <a:spcPts val="0"/>
              </a:spcAft>
            </a:pPr>
            <a:r>
              <a:rPr lang="en-AU" sz="2500" i="1" baseline="30000" dirty="0">
                <a:solidFill>
                  <a:srgbClr val="4AA0B1"/>
                </a:solidFill>
                <a:cs typeface="Segoe UI" pitchFamily="34" charset="0"/>
              </a:rPr>
              <a:t>1</a:t>
            </a:r>
            <a:r>
              <a:rPr lang="en-AU" sz="2500" i="1" dirty="0" smtClean="0">
                <a:solidFill>
                  <a:srgbClr val="4AA0B1"/>
                </a:solidFill>
                <a:cs typeface="Segoe UI" pitchFamily="34" charset="0"/>
              </a:rPr>
              <a:t>Institute </a:t>
            </a:r>
            <a:r>
              <a:rPr lang="en-AU" sz="2500" i="1" dirty="0">
                <a:solidFill>
                  <a:srgbClr val="4AA0B1"/>
                </a:solidFill>
                <a:cs typeface="Segoe UI" pitchFamily="34" charset="0"/>
              </a:rPr>
              <a:t>of Radiation Medicine, Helmholtz </a:t>
            </a:r>
            <a:r>
              <a:rPr lang="en-AU" sz="2500" i="1" dirty="0" err="1">
                <a:solidFill>
                  <a:srgbClr val="4AA0B1"/>
                </a:solidFill>
                <a:cs typeface="Segoe UI" pitchFamily="34" charset="0"/>
              </a:rPr>
              <a:t>Zentrum</a:t>
            </a:r>
            <a:r>
              <a:rPr lang="en-AU" sz="2500" i="1" dirty="0">
                <a:solidFill>
                  <a:srgbClr val="4AA0B1"/>
                </a:solidFill>
                <a:cs typeface="Segoe UI" pitchFamily="34" charset="0"/>
              </a:rPr>
              <a:t> </a:t>
            </a:r>
            <a:r>
              <a:rPr lang="en-AU" sz="2500" i="1" dirty="0" err="1">
                <a:solidFill>
                  <a:srgbClr val="4AA0B1"/>
                </a:solidFill>
                <a:cs typeface="Segoe UI" pitchFamily="34" charset="0"/>
              </a:rPr>
              <a:t>München</a:t>
            </a:r>
            <a:r>
              <a:rPr lang="en-AU" sz="2500" i="1" dirty="0">
                <a:solidFill>
                  <a:srgbClr val="4AA0B1"/>
                </a:solidFill>
                <a:cs typeface="Segoe UI" pitchFamily="34" charset="0"/>
              </a:rPr>
              <a:t>, </a:t>
            </a:r>
            <a:r>
              <a:rPr lang="en-AU" sz="2500" i="1" dirty="0" err="1">
                <a:solidFill>
                  <a:srgbClr val="4AA0B1"/>
                </a:solidFill>
                <a:cs typeface="Segoe UI" pitchFamily="34" charset="0"/>
              </a:rPr>
              <a:t>Neuherberg</a:t>
            </a:r>
            <a:r>
              <a:rPr lang="en-AU" sz="2500" i="1" dirty="0">
                <a:solidFill>
                  <a:srgbClr val="4AA0B1"/>
                </a:solidFill>
                <a:cs typeface="Segoe UI" pitchFamily="34" charset="0"/>
              </a:rPr>
              <a:t>, Germany, </a:t>
            </a:r>
            <a:r>
              <a:rPr lang="en-AU" sz="2500" i="1" baseline="30000" dirty="0" smtClean="0">
                <a:solidFill>
                  <a:srgbClr val="4AA0B1"/>
                </a:solidFill>
                <a:cs typeface="Segoe UI" pitchFamily="34" charset="0"/>
              </a:rPr>
              <a:t>2</a:t>
            </a:r>
            <a:r>
              <a:rPr lang="en-AU" sz="2500" i="1" dirty="0" smtClean="0">
                <a:solidFill>
                  <a:srgbClr val="4AA0B1"/>
                </a:solidFill>
                <a:cs typeface="Segoe UI" pitchFamily="34" charset="0"/>
              </a:rPr>
              <a:t>International </a:t>
            </a:r>
            <a:r>
              <a:rPr lang="en-AU" sz="2500" i="1" dirty="0">
                <a:solidFill>
                  <a:srgbClr val="4AA0B1"/>
                </a:solidFill>
                <a:cs typeface="Segoe UI" pitchFamily="34" charset="0"/>
              </a:rPr>
              <a:t>Atomic Energy Agency, IAEA Environmental Laboratories, </a:t>
            </a:r>
            <a:r>
              <a:rPr lang="en-AU" sz="2500" i="1" dirty="0" err="1">
                <a:solidFill>
                  <a:srgbClr val="4AA0B1"/>
                </a:solidFill>
                <a:cs typeface="Segoe UI" pitchFamily="34" charset="0"/>
              </a:rPr>
              <a:t>Seibersdorf</a:t>
            </a:r>
            <a:r>
              <a:rPr lang="en-AU" sz="2500" i="1" dirty="0">
                <a:solidFill>
                  <a:srgbClr val="4AA0B1"/>
                </a:solidFill>
                <a:cs typeface="Segoe UI" pitchFamily="34" charset="0"/>
              </a:rPr>
              <a:t>, </a:t>
            </a:r>
            <a:r>
              <a:rPr lang="en-AU" sz="2500" i="1" dirty="0" smtClean="0">
                <a:solidFill>
                  <a:srgbClr val="4AA0B1"/>
                </a:solidFill>
                <a:cs typeface="Segoe UI" pitchFamily="34" charset="0"/>
              </a:rPr>
              <a:t>Austria, </a:t>
            </a:r>
            <a:r>
              <a:rPr lang="en-AU" sz="2500" i="1" baseline="30000" dirty="0" smtClean="0">
                <a:solidFill>
                  <a:srgbClr val="4AA0B1"/>
                </a:solidFill>
                <a:cs typeface="Segoe UI" pitchFamily="34" charset="0"/>
              </a:rPr>
              <a:t>3</a:t>
            </a:r>
            <a:r>
              <a:rPr lang="en-AU" sz="2500" i="1" dirty="0" smtClean="0">
                <a:solidFill>
                  <a:srgbClr val="4AA0B1"/>
                </a:solidFill>
                <a:cs typeface="Segoe UI" pitchFamily="34" charset="0"/>
              </a:rPr>
              <a:t>Department </a:t>
            </a:r>
            <a:r>
              <a:rPr lang="en-AU" sz="2500" i="1" dirty="0">
                <a:solidFill>
                  <a:srgbClr val="4AA0B1"/>
                </a:solidFill>
                <a:cs typeface="Segoe UI" pitchFamily="34" charset="0"/>
              </a:rPr>
              <a:t>of Physics, Science Faculty, University of Zürich, Zürich, Switzerland, </a:t>
            </a:r>
            <a:r>
              <a:rPr lang="en-AU" sz="2500" i="1" baseline="30000" dirty="0" smtClean="0">
                <a:solidFill>
                  <a:srgbClr val="4AA0B1"/>
                </a:solidFill>
                <a:cs typeface="Segoe UI" pitchFamily="34" charset="0"/>
              </a:rPr>
              <a:t>4</a:t>
            </a:r>
            <a:r>
              <a:rPr lang="en-AU" sz="2500" i="1" dirty="0" smtClean="0">
                <a:solidFill>
                  <a:srgbClr val="4AA0B1"/>
                </a:solidFill>
                <a:cs typeface="Segoe UI" pitchFamily="34" charset="0"/>
              </a:rPr>
              <a:t>Radiotherapy </a:t>
            </a:r>
            <a:r>
              <a:rPr lang="en-AU" sz="2500" i="1" dirty="0" err="1">
                <a:solidFill>
                  <a:srgbClr val="4AA0B1"/>
                </a:solidFill>
                <a:cs typeface="Segoe UI" pitchFamily="34" charset="0"/>
              </a:rPr>
              <a:t>Hirslanden</a:t>
            </a:r>
            <a:r>
              <a:rPr lang="en-AU" sz="2500" i="1" dirty="0">
                <a:solidFill>
                  <a:srgbClr val="4AA0B1"/>
                </a:solidFill>
                <a:cs typeface="Segoe UI" pitchFamily="34" charset="0"/>
              </a:rPr>
              <a:t>, Zürich, Switzerland</a:t>
            </a:r>
          </a:p>
          <a:p>
            <a:pPr fontAlgn="auto">
              <a:lnSpc>
                <a:spcPct val="90000"/>
              </a:lnSpc>
              <a:spcBef>
                <a:spcPts val="0"/>
              </a:spcBef>
              <a:spcAft>
                <a:spcPts val="0"/>
              </a:spcAft>
            </a:pPr>
            <a:r>
              <a:rPr lang="en-AU" sz="2500" b="1" i="1" dirty="0" smtClean="0">
                <a:solidFill>
                  <a:srgbClr val="4AA0B1"/>
                </a:solidFill>
                <a:cs typeface="Segoe UI" pitchFamily="34" charset="0"/>
              </a:rPr>
              <a:t>ulanovsky@helmholtz-muenchen.de</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441703"/>
            <a:ext cx="27720925" cy="2892776"/>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49825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8615753"/>
            <a:ext cx="27720925" cy="2664316"/>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8669894"/>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Goals</a:t>
            </a:r>
            <a:endParaRPr lang="en-AU" sz="4000" b="1" dirty="0">
              <a:solidFill>
                <a:srgbClr val="4AA0B1"/>
              </a:solidFill>
              <a:latin typeface="+mj-lt"/>
              <a:cs typeface="Segoe UI" pitchFamily="34" charset="0"/>
            </a:endParaRPr>
          </a:p>
        </p:txBody>
      </p:sp>
      <p:sp>
        <p:nvSpPr>
          <p:cNvPr id="41" name="Rectangle 498"/>
          <p:cNvSpPr/>
          <p:nvPr/>
        </p:nvSpPr>
        <p:spPr bwMode="auto">
          <a:xfrm>
            <a:off x="1258888" y="11588365"/>
            <a:ext cx="27770137" cy="7158022"/>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1639452"/>
            <a:ext cx="134383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Conventional age-integrated risk quantities</a:t>
            </a:r>
          </a:p>
        </p:txBody>
      </p:sp>
      <p:sp>
        <p:nvSpPr>
          <p:cNvPr id="43" name="Rectangle 500"/>
          <p:cNvSpPr/>
          <p:nvPr/>
        </p:nvSpPr>
        <p:spPr bwMode="auto">
          <a:xfrm>
            <a:off x="1258887" y="19105797"/>
            <a:ext cx="13369435" cy="15532222"/>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6" name="Rectangle 504"/>
          <p:cNvSpPr/>
          <p:nvPr/>
        </p:nvSpPr>
        <p:spPr bwMode="auto">
          <a:xfrm>
            <a:off x="1258888" y="34956980"/>
            <a:ext cx="27720925" cy="512084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4997621"/>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63405" y="19103504"/>
            <a:ext cx="7386454"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en-AU" sz="4000" b="1" dirty="0">
                <a:solidFill>
                  <a:srgbClr val="4AA0B1"/>
                </a:solidFill>
                <a:latin typeface="+mj-lt"/>
                <a:cs typeface="Segoe UI" pitchFamily="34" charset="0"/>
              </a:rPr>
              <a:t>Prospective risk estimation</a:t>
            </a:r>
          </a:p>
        </p:txBody>
      </p:sp>
      <p:sp>
        <p:nvSpPr>
          <p:cNvPr id="62" name="Text Box 12"/>
          <p:cNvSpPr txBox="1">
            <a:spLocks noChangeArrowheads="1"/>
          </p:cNvSpPr>
          <p:nvPr/>
        </p:nvSpPr>
        <p:spPr bwMode="auto">
          <a:xfrm>
            <a:off x="1615440" y="6283110"/>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Conventional </a:t>
            </a:r>
            <a:r>
              <a:rPr lang="en-US" sz="3000" dirty="0">
                <a:latin typeface="+mn-lt"/>
                <a:cs typeface="Segoe UI" pitchFamily="34" charset="0"/>
              </a:rPr>
              <a:t>age-integrated radiation risk quantities such as lifetime attributable risk (LAR), excess lifetime risk (ELR) or risk of exposure-induced death (REID) are based on observational data for population and health from the past. Their ability to provide personalized risk projection into coming decades is limited because (a) future trends in demographics and disease-specific risk are largely unknown and (b) population-based averages for observational data cannot be used to represent individuals with atypical survival perspective such as radiotherapy patients or astronauts</a:t>
            </a:r>
            <a:r>
              <a:rPr lang="en-US" sz="3000" dirty="0" smtClean="0">
                <a:latin typeface="+mn-lt"/>
                <a:cs typeface="Segoe UI" pitchFamily="34" charset="0"/>
              </a:rPr>
              <a:t>.</a:t>
            </a:r>
            <a:endParaRPr lang="en-US" sz="3000" dirty="0">
              <a:latin typeface="+mn-lt"/>
              <a:cs typeface="Segoe UI" pitchFamily="34" charset="0"/>
            </a:endParaRPr>
          </a:p>
        </p:txBody>
      </p:sp>
      <p:sp>
        <p:nvSpPr>
          <p:cNvPr id="63" name="Text Box 12"/>
          <p:cNvSpPr txBox="1">
            <a:spLocks noChangeArrowheads="1"/>
          </p:cNvSpPr>
          <p:nvPr/>
        </p:nvSpPr>
        <p:spPr bwMode="auto">
          <a:xfrm>
            <a:off x="1767840" y="9453291"/>
            <a:ext cx="27249120"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a:latin typeface="+mn-lt"/>
                <a:cs typeface="Segoe UI" pitchFamily="34" charset="0"/>
              </a:rPr>
              <a:t>Alternative disease-specific quantities, baseline and radiation-attributable survival fractions as well as radiation-attributed decrease of survival chances, are considered here and are shown to be very useful in circumventing most aspects of the known limitations of the conventional risk quantities</a:t>
            </a:r>
          </a:p>
          <a:p>
            <a:pPr marL="457200" indent="-457200" algn="just" eaLnBrk="1" hangingPunct="1">
              <a:buFont typeface="Arial" panose="020B0604020202020204" pitchFamily="34" charset="0"/>
              <a:buChar char="•"/>
            </a:pPr>
            <a:r>
              <a:rPr lang="en-US" sz="3000" dirty="0">
                <a:latin typeface="+mn-lt"/>
                <a:cs typeface="Segoe UI" pitchFamily="34" charset="0"/>
              </a:rPr>
              <a:t>Evaluation of personal long term health risks following medical application of radiation or radiation exposure of atypical groups or </a:t>
            </a:r>
            <a:r>
              <a:rPr lang="en-US" sz="3000" dirty="0" smtClean="0">
                <a:latin typeface="+mn-lt"/>
                <a:cs typeface="Segoe UI" pitchFamily="34" charset="0"/>
              </a:rPr>
              <a:t>individuals</a:t>
            </a:r>
            <a:endParaRPr lang="en-US" sz="3000" dirty="0">
              <a:latin typeface="+mn-lt"/>
              <a:cs typeface="Segoe UI" pitchFamily="34" charset="0"/>
            </a:endParaRPr>
          </a:p>
        </p:txBody>
      </p:sp>
      <p:sp>
        <p:nvSpPr>
          <p:cNvPr id="67" name="Text Box 12"/>
          <p:cNvSpPr txBox="1">
            <a:spLocks noChangeArrowheads="1"/>
          </p:cNvSpPr>
          <p:nvPr/>
        </p:nvSpPr>
        <p:spPr bwMode="auto">
          <a:xfrm>
            <a:off x="1549964" y="35657398"/>
            <a:ext cx="27249120" cy="438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lvl="0" defTabSz="914400"/>
            <a:r>
              <a:rPr lang="en-GB" sz="2800" dirty="0">
                <a:latin typeface="+mn-lt"/>
              </a:rPr>
              <a:t>For risk projections, where future survival and health statistics are unknown, RADS is suggested and is complementary to conventional lifetime risk quantities. RADS represents the risk of radiation detriment only and has the following advantages:</a:t>
            </a:r>
          </a:p>
          <a:p>
            <a:pPr marL="342900" lvl="0" indent="-342900" defTabSz="914400">
              <a:buFont typeface="Arial" panose="020B0604020202020204" pitchFamily="34" charset="0"/>
              <a:buChar char="•"/>
            </a:pPr>
            <a:r>
              <a:rPr lang="en-GB" sz="2800" dirty="0" smtClean="0">
                <a:latin typeface="+mn-lt"/>
              </a:rPr>
              <a:t>independence </a:t>
            </a:r>
            <a:r>
              <a:rPr lang="en-GB" sz="2800" dirty="0">
                <a:latin typeface="+mn-lt"/>
              </a:rPr>
              <a:t>from current and unknown future temporal trends in population survival functions known at the time of estimation; only the estimated radiation-attributed hazard rate is required for this quantity;</a:t>
            </a:r>
          </a:p>
          <a:p>
            <a:pPr marL="342900" lvl="0" indent="-342900" defTabSz="914400">
              <a:buFont typeface="Arial" panose="020B0604020202020204" pitchFamily="34" charset="0"/>
              <a:buChar char="•"/>
            </a:pPr>
            <a:r>
              <a:rPr lang="en-GB" sz="2800" dirty="0" smtClean="0">
                <a:latin typeface="+mn-lt"/>
              </a:rPr>
              <a:t>expression </a:t>
            </a:r>
            <a:r>
              <a:rPr lang="en-GB" sz="2800" dirty="0">
                <a:latin typeface="+mn-lt"/>
              </a:rPr>
              <a:t>of the radiation risk for a specific outcome (disease) that is not sensitive to the effects of radiation on other mortality causes and survival functions;</a:t>
            </a:r>
          </a:p>
          <a:p>
            <a:pPr marL="342900" lvl="0" indent="-342900" defTabSz="914400">
              <a:buFont typeface="Arial" panose="020B0604020202020204" pitchFamily="34" charset="0"/>
              <a:buChar char="•"/>
            </a:pPr>
            <a:r>
              <a:rPr lang="en-GB" sz="2800" dirty="0" smtClean="0">
                <a:latin typeface="+mn-lt"/>
              </a:rPr>
              <a:t>aids </a:t>
            </a:r>
            <a:r>
              <a:rPr lang="en-GB" sz="2800" dirty="0">
                <a:latin typeface="+mn-lt"/>
              </a:rPr>
              <a:t>in avoiding the so-called “RT-paradox” (survival paradox), because the same radiation dose applied for patients with cancer diagnosed at different stages will results in the same radiation risk of a second primary cancer, regardless of the differences in relative survival;</a:t>
            </a:r>
          </a:p>
          <a:p>
            <a:pPr marL="342900" lvl="0" indent="-342900" defTabSz="914400">
              <a:buFont typeface="Arial" panose="020B0604020202020204" pitchFamily="34" charset="0"/>
              <a:buChar char="•"/>
            </a:pPr>
            <a:r>
              <a:rPr lang="en-GB" sz="2800" dirty="0" smtClean="0">
                <a:latin typeface="+mn-lt"/>
              </a:rPr>
              <a:t>a </a:t>
            </a:r>
            <a:r>
              <a:rPr lang="en-GB" sz="2800" dirty="0">
                <a:latin typeface="+mn-lt"/>
              </a:rPr>
              <a:t>higher degree of suitability for application in risk assessments for exposed but highly atypical populations (e.g., astronauts), where baseline rates and survival functions pertaining to the general population would be poor approximations (due to distinctly different levels of life-style factors such as smoking and fitness, pre-selection and different levels of medical surveillance or cancer screening).</a:t>
            </a: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WP2</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7" descr="HMGU_englisch_200dpi"/>
          <p:cNvPicPr>
            <a:picLocks noChangeAspect="1" noChangeArrowheads="1"/>
          </p:cNvPicPr>
          <p:nvPr/>
        </p:nvPicPr>
        <p:blipFill rotWithShape="1">
          <a:blip r:embed="rId8">
            <a:extLst>
              <a:ext uri="{28A0092B-C50C-407E-A947-70E740481C1C}">
                <a14:useLocalDpi xmlns:a14="http://schemas.microsoft.com/office/drawing/2010/main" val="0"/>
              </a:ext>
            </a:extLst>
          </a:blip>
          <a:srcRect r="35780"/>
          <a:stretch/>
        </p:blipFill>
        <p:spPr bwMode="auto">
          <a:xfrm>
            <a:off x="1" y="1288932"/>
            <a:ext cx="7074568" cy="149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Grafik 4"/>
          <p:cNvPicPr>
            <a:picLocks noChangeAspect="1"/>
          </p:cNvPicPr>
          <p:nvPr/>
        </p:nvPicPr>
        <p:blipFill>
          <a:blip r:embed="rId9"/>
          <a:stretch>
            <a:fillRect/>
          </a:stretch>
        </p:blipFill>
        <p:spPr>
          <a:xfrm>
            <a:off x="1613347" y="13610786"/>
            <a:ext cx="5963837" cy="1585911"/>
          </a:xfrm>
          <a:prstGeom prst="rect">
            <a:avLst/>
          </a:prstGeom>
        </p:spPr>
      </p:pic>
      <p:pic>
        <p:nvPicPr>
          <p:cNvPr id="49" name="Grafik 11"/>
          <p:cNvPicPr>
            <a:picLocks noChangeAspect="1"/>
          </p:cNvPicPr>
          <p:nvPr/>
        </p:nvPicPr>
        <p:blipFill>
          <a:blip r:embed="rId10"/>
          <a:stretch>
            <a:fillRect/>
          </a:stretch>
        </p:blipFill>
        <p:spPr>
          <a:xfrm>
            <a:off x="1563405" y="16492841"/>
            <a:ext cx="7986954" cy="1227809"/>
          </a:xfrm>
          <a:prstGeom prst="rect">
            <a:avLst/>
          </a:prstGeom>
        </p:spPr>
      </p:pic>
      <p:pic>
        <p:nvPicPr>
          <p:cNvPr id="50" name="Grafik 14"/>
          <p:cNvPicPr>
            <a:picLocks noChangeAspect="1"/>
          </p:cNvPicPr>
          <p:nvPr/>
        </p:nvPicPr>
        <p:blipFill>
          <a:blip r:embed="rId11"/>
          <a:stretch>
            <a:fillRect/>
          </a:stretch>
        </p:blipFill>
        <p:spPr>
          <a:xfrm>
            <a:off x="1613347" y="15124689"/>
            <a:ext cx="8873029" cy="1416353"/>
          </a:xfrm>
          <a:prstGeom prst="rect">
            <a:avLst/>
          </a:prstGeom>
        </p:spPr>
      </p:pic>
      <p:pic>
        <p:nvPicPr>
          <p:cNvPr id="51" name="Grafik 2"/>
          <p:cNvPicPr>
            <a:picLocks noChangeAspect="1"/>
          </p:cNvPicPr>
          <p:nvPr/>
        </p:nvPicPr>
        <p:blipFill>
          <a:blip r:embed="rId12"/>
          <a:stretch>
            <a:fillRect/>
          </a:stretch>
        </p:blipFill>
        <p:spPr>
          <a:xfrm>
            <a:off x="1670467" y="12556326"/>
            <a:ext cx="4522879" cy="1263373"/>
          </a:xfrm>
          <a:prstGeom prst="rect">
            <a:avLst/>
          </a:prstGeom>
        </p:spPr>
      </p:pic>
      <p:sp>
        <p:nvSpPr>
          <p:cNvPr id="57" name="Textfeld 8"/>
          <p:cNvSpPr txBox="1"/>
          <p:nvPr/>
        </p:nvSpPr>
        <p:spPr>
          <a:xfrm>
            <a:off x="10919961" y="12623023"/>
            <a:ext cx="4984628" cy="1015663"/>
          </a:xfrm>
          <a:prstGeom prst="rect">
            <a:avLst/>
          </a:prstGeom>
          <a:noFill/>
        </p:spPr>
        <p:txBody>
          <a:bodyPr wrap="square" rtlCol="0">
            <a:spAutoFit/>
          </a:bodyPr>
          <a:lstStyle/>
          <a:p>
            <a:r>
              <a:rPr lang="de-DE" sz="3000" dirty="0" err="1">
                <a:solidFill>
                  <a:srgbClr val="515151"/>
                </a:solidFill>
                <a:latin typeface="+mn-lt"/>
              </a:rPr>
              <a:t>Lifetime</a:t>
            </a:r>
            <a:r>
              <a:rPr lang="de-DE" sz="3000" dirty="0">
                <a:solidFill>
                  <a:srgbClr val="515151"/>
                </a:solidFill>
                <a:latin typeface="+mn-lt"/>
              </a:rPr>
              <a:t> </a:t>
            </a:r>
            <a:r>
              <a:rPr lang="de-DE" sz="3000" dirty="0" err="1">
                <a:solidFill>
                  <a:srgbClr val="515151"/>
                </a:solidFill>
                <a:latin typeface="+mn-lt"/>
              </a:rPr>
              <a:t>integrated</a:t>
            </a:r>
            <a:r>
              <a:rPr lang="de-DE" sz="3000" dirty="0">
                <a:solidFill>
                  <a:srgbClr val="515151"/>
                </a:solidFill>
                <a:latin typeface="+mn-lt"/>
              </a:rPr>
              <a:t> </a:t>
            </a:r>
            <a:r>
              <a:rPr lang="de-DE" sz="3000" dirty="0" err="1">
                <a:solidFill>
                  <a:srgbClr val="515151"/>
                </a:solidFill>
                <a:latin typeface="+mn-lt"/>
              </a:rPr>
              <a:t>baseline</a:t>
            </a:r>
            <a:r>
              <a:rPr lang="de-DE" sz="3000" dirty="0">
                <a:solidFill>
                  <a:srgbClr val="515151"/>
                </a:solidFill>
                <a:latin typeface="+mn-lt"/>
              </a:rPr>
              <a:t> </a:t>
            </a:r>
            <a:r>
              <a:rPr lang="de-DE" sz="3000" dirty="0" err="1">
                <a:solidFill>
                  <a:srgbClr val="515151"/>
                </a:solidFill>
                <a:latin typeface="+mn-lt"/>
              </a:rPr>
              <a:t>risk</a:t>
            </a:r>
            <a:r>
              <a:rPr lang="ru-RU" sz="3000" dirty="0">
                <a:solidFill>
                  <a:srgbClr val="515151"/>
                </a:solidFill>
                <a:latin typeface="+mn-lt"/>
              </a:rPr>
              <a:t> </a:t>
            </a:r>
            <a:r>
              <a:rPr lang="en-US" sz="3000" dirty="0">
                <a:solidFill>
                  <a:srgbClr val="515151"/>
                </a:solidFill>
                <a:latin typeface="+mn-lt"/>
              </a:rPr>
              <a:t>from age </a:t>
            </a:r>
            <a:r>
              <a:rPr lang="en-US" sz="3000" i="1" dirty="0">
                <a:solidFill>
                  <a:srgbClr val="515151"/>
                </a:solidFill>
                <a:latin typeface="+mn-lt"/>
              </a:rPr>
              <a:t>e</a:t>
            </a:r>
            <a:endParaRPr lang="en-GB" sz="3000" i="1" dirty="0">
              <a:solidFill>
                <a:srgbClr val="515151"/>
              </a:solidFill>
              <a:latin typeface="+mn-lt"/>
            </a:endParaRPr>
          </a:p>
        </p:txBody>
      </p:sp>
      <p:sp>
        <p:nvSpPr>
          <p:cNvPr id="58" name="Textfeld 32"/>
          <p:cNvSpPr txBox="1"/>
          <p:nvPr/>
        </p:nvSpPr>
        <p:spPr>
          <a:xfrm>
            <a:off x="10919961" y="13991341"/>
            <a:ext cx="5823327" cy="830997"/>
          </a:xfrm>
          <a:prstGeom prst="rect">
            <a:avLst/>
          </a:prstGeom>
          <a:noFill/>
        </p:spPr>
        <p:txBody>
          <a:bodyPr wrap="square" rtlCol="0">
            <a:spAutoFit/>
          </a:bodyPr>
          <a:lstStyle/>
          <a:p>
            <a:r>
              <a:rPr lang="de-DE" sz="2400" dirty="0" err="1">
                <a:solidFill>
                  <a:srgbClr val="515151"/>
                </a:solidFill>
                <a:latin typeface="Verdana" panose="020B0604030504040204" pitchFamily="34" charset="0"/>
              </a:rPr>
              <a:t>Lifetime</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integrated</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attributable</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risk</a:t>
            </a:r>
            <a:r>
              <a:rPr lang="de-DE" sz="2400" dirty="0">
                <a:solidFill>
                  <a:srgbClr val="515151"/>
                </a:solidFill>
                <a:latin typeface="Verdana" panose="020B0604030504040204" pitchFamily="34" charset="0"/>
              </a:rPr>
              <a:t> after </a:t>
            </a:r>
            <a:r>
              <a:rPr lang="de-DE" sz="2400" dirty="0" err="1">
                <a:solidFill>
                  <a:srgbClr val="515151"/>
                </a:solidFill>
                <a:latin typeface="Verdana" panose="020B0604030504040204" pitchFamily="34" charset="0"/>
              </a:rPr>
              <a:t>exposure</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with</a:t>
            </a:r>
            <a:r>
              <a:rPr lang="de-DE" sz="2400" dirty="0">
                <a:solidFill>
                  <a:srgbClr val="515151"/>
                </a:solidFill>
                <a:latin typeface="Verdana" panose="020B0604030504040204" pitchFamily="34" charset="0"/>
              </a:rPr>
              <a:t> dose </a:t>
            </a:r>
            <a:r>
              <a:rPr lang="de-DE" sz="2400" i="1" dirty="0">
                <a:solidFill>
                  <a:srgbClr val="515151"/>
                </a:solidFill>
                <a:latin typeface="Verdana" panose="020B0604030504040204" pitchFamily="34" charset="0"/>
              </a:rPr>
              <a:t>D</a:t>
            </a:r>
            <a:r>
              <a:rPr lang="de-DE" sz="2400" dirty="0">
                <a:solidFill>
                  <a:srgbClr val="515151"/>
                </a:solidFill>
                <a:latin typeface="Verdana" panose="020B0604030504040204" pitchFamily="34" charset="0"/>
              </a:rPr>
              <a:t> at </a:t>
            </a:r>
            <a:r>
              <a:rPr lang="de-DE" sz="2400" dirty="0" err="1">
                <a:solidFill>
                  <a:srgbClr val="515151"/>
                </a:solidFill>
                <a:latin typeface="Verdana" panose="020B0604030504040204" pitchFamily="34" charset="0"/>
              </a:rPr>
              <a:t>age</a:t>
            </a:r>
            <a:r>
              <a:rPr lang="de-DE" sz="2400" dirty="0">
                <a:solidFill>
                  <a:srgbClr val="515151"/>
                </a:solidFill>
                <a:latin typeface="Verdana" panose="020B0604030504040204" pitchFamily="34" charset="0"/>
              </a:rPr>
              <a:t> </a:t>
            </a:r>
            <a:r>
              <a:rPr lang="de-DE" sz="2400" i="1" dirty="0">
                <a:solidFill>
                  <a:srgbClr val="515151"/>
                </a:solidFill>
                <a:latin typeface="Verdana" panose="020B0604030504040204" pitchFamily="34" charset="0"/>
              </a:rPr>
              <a:t>e</a:t>
            </a:r>
            <a:endParaRPr lang="en-GB" sz="2400" i="1" dirty="0">
              <a:solidFill>
                <a:srgbClr val="515151"/>
              </a:solidFill>
              <a:latin typeface="Verdana" panose="020B0604030504040204" pitchFamily="34" charset="0"/>
            </a:endParaRPr>
          </a:p>
        </p:txBody>
      </p:sp>
      <p:sp>
        <p:nvSpPr>
          <p:cNvPr id="59" name="Textfeld 34"/>
          <p:cNvSpPr txBox="1"/>
          <p:nvPr/>
        </p:nvSpPr>
        <p:spPr>
          <a:xfrm>
            <a:off x="10924193" y="16691246"/>
            <a:ext cx="4980396" cy="830997"/>
          </a:xfrm>
          <a:prstGeom prst="rect">
            <a:avLst/>
          </a:prstGeom>
          <a:noFill/>
        </p:spPr>
        <p:txBody>
          <a:bodyPr wrap="square" rtlCol="0">
            <a:spAutoFit/>
          </a:bodyPr>
          <a:lstStyle/>
          <a:p>
            <a:r>
              <a:rPr lang="en-GB" sz="2400" dirty="0">
                <a:solidFill>
                  <a:srgbClr val="515151"/>
                </a:solidFill>
                <a:latin typeface="Verdana" panose="020B0604030504040204" pitchFamily="34" charset="0"/>
              </a:rPr>
              <a:t>Risk of Exposure Induced Death </a:t>
            </a:r>
            <a:r>
              <a:rPr lang="de-DE" sz="2400" dirty="0" err="1">
                <a:solidFill>
                  <a:srgbClr val="515151"/>
                </a:solidFill>
                <a:latin typeface="Verdana" panose="020B0604030504040204" pitchFamily="34" charset="0"/>
              </a:rPr>
              <a:t>from</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age</a:t>
            </a:r>
            <a:r>
              <a:rPr lang="de-DE" sz="2400" dirty="0">
                <a:solidFill>
                  <a:srgbClr val="515151"/>
                </a:solidFill>
                <a:latin typeface="Verdana" panose="020B0604030504040204" pitchFamily="34" charset="0"/>
              </a:rPr>
              <a:t> </a:t>
            </a:r>
            <a:r>
              <a:rPr lang="de-DE" sz="2400" i="1" dirty="0">
                <a:solidFill>
                  <a:srgbClr val="515151"/>
                </a:solidFill>
                <a:latin typeface="Verdana" panose="020B0604030504040204" pitchFamily="34" charset="0"/>
              </a:rPr>
              <a:t>e</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to</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age</a:t>
            </a:r>
            <a:r>
              <a:rPr lang="de-DE" sz="2400" dirty="0">
                <a:solidFill>
                  <a:srgbClr val="515151"/>
                </a:solidFill>
                <a:latin typeface="Verdana" panose="020B0604030504040204" pitchFamily="34" charset="0"/>
              </a:rPr>
              <a:t> </a:t>
            </a:r>
            <a:r>
              <a:rPr lang="de-DE" sz="2400" i="1" dirty="0">
                <a:solidFill>
                  <a:srgbClr val="515151"/>
                </a:solidFill>
                <a:latin typeface="Verdana" panose="020B0604030504040204" pitchFamily="34" charset="0"/>
              </a:rPr>
              <a:t>a</a:t>
            </a:r>
            <a:endParaRPr lang="en-GB" sz="2400" dirty="0">
              <a:solidFill>
                <a:srgbClr val="515151"/>
              </a:solidFill>
              <a:latin typeface="Verdana" panose="020B0604030504040204" pitchFamily="34" charset="0"/>
            </a:endParaRPr>
          </a:p>
        </p:txBody>
      </p:sp>
      <p:sp>
        <p:nvSpPr>
          <p:cNvPr id="60" name="Textfeld 36"/>
          <p:cNvSpPr txBox="1"/>
          <p:nvPr/>
        </p:nvSpPr>
        <p:spPr>
          <a:xfrm>
            <a:off x="10919961" y="15417366"/>
            <a:ext cx="4403373" cy="830997"/>
          </a:xfrm>
          <a:prstGeom prst="rect">
            <a:avLst/>
          </a:prstGeom>
          <a:noFill/>
        </p:spPr>
        <p:txBody>
          <a:bodyPr wrap="square" rtlCol="0">
            <a:spAutoFit/>
          </a:bodyPr>
          <a:lstStyle/>
          <a:p>
            <a:r>
              <a:rPr lang="de-DE" sz="2400" dirty="0">
                <a:solidFill>
                  <a:srgbClr val="515151"/>
                </a:solidFill>
                <a:latin typeface="Verdana" panose="020B0604030504040204" pitchFamily="34" charset="0"/>
              </a:rPr>
              <a:t>Time-</a:t>
            </a:r>
            <a:r>
              <a:rPr lang="de-DE" sz="2400" dirty="0" err="1">
                <a:solidFill>
                  <a:srgbClr val="515151"/>
                </a:solidFill>
                <a:latin typeface="Verdana" panose="020B0604030504040204" pitchFamily="34" charset="0"/>
              </a:rPr>
              <a:t>integrated</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excess</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risk</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from</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age</a:t>
            </a:r>
            <a:r>
              <a:rPr lang="de-DE" sz="2400" dirty="0">
                <a:solidFill>
                  <a:srgbClr val="515151"/>
                </a:solidFill>
                <a:latin typeface="Verdana" panose="020B0604030504040204" pitchFamily="34" charset="0"/>
              </a:rPr>
              <a:t> </a:t>
            </a:r>
            <a:r>
              <a:rPr lang="de-DE" sz="2400" i="1" dirty="0">
                <a:solidFill>
                  <a:srgbClr val="515151"/>
                </a:solidFill>
                <a:latin typeface="Verdana" panose="020B0604030504040204" pitchFamily="34" charset="0"/>
              </a:rPr>
              <a:t>e</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to</a:t>
            </a:r>
            <a:r>
              <a:rPr lang="de-DE" sz="2400" dirty="0">
                <a:solidFill>
                  <a:srgbClr val="515151"/>
                </a:solidFill>
                <a:latin typeface="Verdana" panose="020B0604030504040204" pitchFamily="34" charset="0"/>
              </a:rPr>
              <a:t> </a:t>
            </a:r>
            <a:r>
              <a:rPr lang="de-DE" sz="2400" dirty="0" err="1">
                <a:solidFill>
                  <a:srgbClr val="515151"/>
                </a:solidFill>
                <a:latin typeface="Verdana" panose="020B0604030504040204" pitchFamily="34" charset="0"/>
              </a:rPr>
              <a:t>age</a:t>
            </a:r>
            <a:r>
              <a:rPr lang="de-DE" sz="2400" dirty="0">
                <a:solidFill>
                  <a:srgbClr val="515151"/>
                </a:solidFill>
                <a:latin typeface="Verdana" panose="020B0604030504040204" pitchFamily="34" charset="0"/>
              </a:rPr>
              <a:t> </a:t>
            </a:r>
            <a:r>
              <a:rPr lang="de-DE" sz="2400" i="1" dirty="0">
                <a:solidFill>
                  <a:srgbClr val="515151"/>
                </a:solidFill>
                <a:latin typeface="Verdana" panose="020B0604030504040204" pitchFamily="34" charset="0"/>
              </a:rPr>
              <a:t>a</a:t>
            </a:r>
            <a:endParaRPr lang="en-GB" sz="2400" i="1" dirty="0">
              <a:solidFill>
                <a:srgbClr val="515151"/>
              </a:solidFill>
              <a:latin typeface="Verdana" panose="020B0604030504040204" pitchFamily="34" charset="0"/>
            </a:endParaRPr>
          </a:p>
        </p:txBody>
      </p:sp>
      <p:sp>
        <p:nvSpPr>
          <p:cNvPr id="61" name="Textfeld 34">
            <a:extLst>
              <a:ext uri="{FF2B5EF4-FFF2-40B4-BE49-F238E27FC236}">
                <a16:creationId xmlns:a16="http://schemas.microsoft.com/office/drawing/2014/main" xmlns="" id="{32A86A9A-622E-498D-8249-5C1CBFFD1F33}"/>
              </a:ext>
            </a:extLst>
          </p:cNvPr>
          <p:cNvSpPr txBox="1"/>
          <p:nvPr/>
        </p:nvSpPr>
        <p:spPr>
          <a:xfrm>
            <a:off x="18131903" y="11933822"/>
            <a:ext cx="5131533" cy="523220"/>
          </a:xfrm>
          <a:prstGeom prst="rect">
            <a:avLst/>
          </a:prstGeom>
          <a:noFill/>
        </p:spPr>
        <p:txBody>
          <a:bodyPr wrap="none" rtlCol="0">
            <a:spAutoFit/>
          </a:bodyPr>
          <a:lstStyle/>
          <a:p>
            <a:r>
              <a:rPr lang="en-GB" sz="2800" b="1" dirty="0"/>
              <a:t>Non-exposed population</a:t>
            </a:r>
          </a:p>
        </p:txBody>
      </p:sp>
      <p:sp>
        <p:nvSpPr>
          <p:cNvPr id="68" name="Textfeld 34">
            <a:extLst>
              <a:ext uri="{FF2B5EF4-FFF2-40B4-BE49-F238E27FC236}">
                <a16:creationId xmlns:a16="http://schemas.microsoft.com/office/drawing/2014/main" xmlns="" id="{EDCE990D-E51F-4BE5-AA15-40A14E1D9E85}"/>
              </a:ext>
            </a:extLst>
          </p:cNvPr>
          <p:cNvSpPr txBox="1"/>
          <p:nvPr/>
        </p:nvSpPr>
        <p:spPr>
          <a:xfrm>
            <a:off x="23711184" y="11889526"/>
            <a:ext cx="4156907" cy="523220"/>
          </a:xfrm>
          <a:prstGeom prst="rect">
            <a:avLst/>
          </a:prstGeom>
          <a:noFill/>
        </p:spPr>
        <p:txBody>
          <a:bodyPr wrap="none" rtlCol="0">
            <a:spAutoFit/>
          </a:bodyPr>
          <a:lstStyle/>
          <a:p>
            <a:r>
              <a:rPr lang="en-GB" sz="2800" b="1" dirty="0"/>
              <a:t>Exposed population</a:t>
            </a:r>
          </a:p>
        </p:txBody>
      </p:sp>
      <p:pic>
        <p:nvPicPr>
          <p:cNvPr id="70" name="Picture 2" descr="https://media.springernature.com/original/springer-static/image/art%3A10.1007%2Fs00411-019-00794-1/MediaObjects/411_2019_794_Fig1_HTML.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3405" y="20371080"/>
            <a:ext cx="8542519" cy="5174881"/>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500"/>
          <p:cNvSpPr/>
          <p:nvPr/>
        </p:nvSpPr>
        <p:spPr bwMode="auto">
          <a:xfrm>
            <a:off x="14967284" y="19103504"/>
            <a:ext cx="14061741" cy="15534515"/>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pic>
        <p:nvPicPr>
          <p:cNvPr id="72" name="Grafik 12"/>
          <p:cNvPicPr>
            <a:picLocks noChangeAspect="1"/>
          </p:cNvPicPr>
          <p:nvPr/>
        </p:nvPicPr>
        <p:blipFill>
          <a:blip r:embed="rId14"/>
          <a:stretch>
            <a:fillRect/>
          </a:stretch>
        </p:blipFill>
        <p:spPr>
          <a:xfrm>
            <a:off x="18315212" y="12846816"/>
            <a:ext cx="2493186" cy="1135866"/>
          </a:xfrm>
          <a:prstGeom prst="rect">
            <a:avLst/>
          </a:prstGeom>
        </p:spPr>
      </p:pic>
      <p:sp>
        <p:nvSpPr>
          <p:cNvPr id="73" name="Textfeld 37"/>
          <p:cNvSpPr txBox="1"/>
          <p:nvPr/>
        </p:nvSpPr>
        <p:spPr>
          <a:xfrm>
            <a:off x="23427087" y="13789777"/>
            <a:ext cx="2493186" cy="553998"/>
          </a:xfrm>
          <a:prstGeom prst="rect">
            <a:avLst/>
          </a:prstGeom>
          <a:noFill/>
        </p:spPr>
        <p:txBody>
          <a:bodyPr wrap="square" rtlCol="0">
            <a:spAutoFit/>
          </a:bodyPr>
          <a:lstStyle/>
          <a:p>
            <a:r>
              <a:rPr lang="de-DE" sz="3000" dirty="0" err="1">
                <a:latin typeface="+mn-lt"/>
              </a:rPr>
              <a:t>Mortality</a:t>
            </a:r>
            <a:r>
              <a:rPr lang="de-DE" sz="3000" dirty="0">
                <a:latin typeface="+mn-lt"/>
              </a:rPr>
              <a:t> rate</a:t>
            </a:r>
            <a:endParaRPr lang="en-GB" sz="3000" dirty="0">
              <a:latin typeface="+mn-lt"/>
            </a:endParaRPr>
          </a:p>
        </p:txBody>
      </p:sp>
      <p:sp>
        <p:nvSpPr>
          <p:cNvPr id="74" name="Textfeld 37">
            <a:extLst>
              <a:ext uri="{FF2B5EF4-FFF2-40B4-BE49-F238E27FC236}">
                <a16:creationId xmlns:a16="http://schemas.microsoft.com/office/drawing/2014/main" xmlns="" id="{222B4A99-19C9-495D-95B0-03D4E30CF067}"/>
              </a:ext>
            </a:extLst>
          </p:cNvPr>
          <p:cNvSpPr txBox="1"/>
          <p:nvPr/>
        </p:nvSpPr>
        <p:spPr>
          <a:xfrm>
            <a:off x="23323972" y="17229302"/>
            <a:ext cx="1520456" cy="553998"/>
          </a:xfrm>
          <a:prstGeom prst="rect">
            <a:avLst/>
          </a:prstGeom>
          <a:noFill/>
        </p:spPr>
        <p:txBody>
          <a:bodyPr wrap="square" rtlCol="0">
            <a:spAutoFit/>
          </a:bodyPr>
          <a:lstStyle/>
          <a:p>
            <a:r>
              <a:rPr lang="de-DE" sz="3000" dirty="0" err="1">
                <a:latin typeface="+mn-lt"/>
              </a:rPr>
              <a:t>Survival</a:t>
            </a:r>
            <a:endParaRPr lang="en-GB" sz="3000" dirty="0">
              <a:latin typeface="+mn-lt"/>
            </a:endParaRPr>
          </a:p>
        </p:txBody>
      </p:sp>
      <p:pic>
        <p:nvPicPr>
          <p:cNvPr id="75" name="Picture 74">
            <a:extLst>
              <a:ext uri="{FF2B5EF4-FFF2-40B4-BE49-F238E27FC236}">
                <a16:creationId xmlns:a16="http://schemas.microsoft.com/office/drawing/2014/main" xmlns="" id="{CFA1083D-F448-4ED5-BC2F-B4F6824BA4DA}"/>
              </a:ext>
            </a:extLst>
          </p:cNvPr>
          <p:cNvPicPr>
            <a:picLocks noChangeAspect="1"/>
          </p:cNvPicPr>
          <p:nvPr/>
        </p:nvPicPr>
        <p:blipFill>
          <a:blip r:embed="rId15"/>
          <a:stretch>
            <a:fillRect/>
          </a:stretch>
        </p:blipFill>
        <p:spPr>
          <a:xfrm>
            <a:off x="23427087" y="13193702"/>
            <a:ext cx="4474852" cy="432854"/>
          </a:xfrm>
          <a:prstGeom prst="rect">
            <a:avLst/>
          </a:prstGeom>
        </p:spPr>
      </p:pic>
      <p:pic>
        <p:nvPicPr>
          <p:cNvPr id="76" name="Picture 75">
            <a:extLst>
              <a:ext uri="{FF2B5EF4-FFF2-40B4-BE49-F238E27FC236}">
                <a16:creationId xmlns:a16="http://schemas.microsoft.com/office/drawing/2014/main" xmlns="" id="{7D3C2E82-7778-4D61-BF4F-7B05BA5C971D}"/>
              </a:ext>
            </a:extLst>
          </p:cNvPr>
          <p:cNvPicPr>
            <a:picLocks noChangeAspect="1"/>
          </p:cNvPicPr>
          <p:nvPr/>
        </p:nvPicPr>
        <p:blipFill>
          <a:blip r:embed="rId16"/>
          <a:stretch>
            <a:fillRect/>
          </a:stretch>
        </p:blipFill>
        <p:spPr>
          <a:xfrm>
            <a:off x="23427087" y="14758308"/>
            <a:ext cx="1432684" cy="432854"/>
          </a:xfrm>
          <a:prstGeom prst="rect">
            <a:avLst/>
          </a:prstGeom>
        </p:spPr>
      </p:pic>
      <p:sp>
        <p:nvSpPr>
          <p:cNvPr id="77" name="Textfeld 37">
            <a:extLst>
              <a:ext uri="{FF2B5EF4-FFF2-40B4-BE49-F238E27FC236}">
                <a16:creationId xmlns:a16="http://schemas.microsoft.com/office/drawing/2014/main" xmlns="" id="{EFBD72BB-0BB3-48AF-A026-2DF7ACE34613}"/>
              </a:ext>
            </a:extLst>
          </p:cNvPr>
          <p:cNvSpPr txBox="1"/>
          <p:nvPr/>
        </p:nvSpPr>
        <p:spPr>
          <a:xfrm>
            <a:off x="23315298" y="15319667"/>
            <a:ext cx="3498277" cy="553998"/>
          </a:xfrm>
          <a:prstGeom prst="rect">
            <a:avLst/>
          </a:prstGeom>
          <a:noFill/>
        </p:spPr>
        <p:txBody>
          <a:bodyPr wrap="square" rtlCol="0">
            <a:spAutoFit/>
          </a:bodyPr>
          <a:lstStyle/>
          <a:p>
            <a:r>
              <a:rPr lang="de-DE" sz="3000" dirty="0" err="1">
                <a:latin typeface="+mn-lt"/>
              </a:rPr>
              <a:t>Excess</a:t>
            </a:r>
            <a:r>
              <a:rPr lang="de-DE" sz="3000" dirty="0">
                <a:latin typeface="+mn-lt"/>
              </a:rPr>
              <a:t> </a:t>
            </a:r>
            <a:r>
              <a:rPr lang="de-DE" sz="3000" dirty="0" err="1">
                <a:latin typeface="+mn-lt"/>
              </a:rPr>
              <a:t>mortality</a:t>
            </a:r>
            <a:r>
              <a:rPr lang="de-DE" sz="3000" dirty="0">
                <a:latin typeface="+mn-lt"/>
              </a:rPr>
              <a:t> rate</a:t>
            </a:r>
            <a:endParaRPr lang="en-GB" sz="3000" dirty="0">
              <a:latin typeface="+mn-lt"/>
            </a:endParaRPr>
          </a:p>
        </p:txBody>
      </p:sp>
      <p:pic>
        <p:nvPicPr>
          <p:cNvPr id="78" name="Picture 77">
            <a:extLst>
              <a:ext uri="{FF2B5EF4-FFF2-40B4-BE49-F238E27FC236}">
                <a16:creationId xmlns:a16="http://schemas.microsoft.com/office/drawing/2014/main" xmlns="" id="{159587D6-0B86-43A6-9DE5-514284D0A78D}"/>
              </a:ext>
            </a:extLst>
          </p:cNvPr>
          <p:cNvPicPr>
            <a:picLocks noChangeAspect="1"/>
          </p:cNvPicPr>
          <p:nvPr/>
        </p:nvPicPr>
        <p:blipFill>
          <a:blip r:embed="rId17"/>
          <a:stretch>
            <a:fillRect/>
          </a:stretch>
        </p:blipFill>
        <p:spPr>
          <a:xfrm>
            <a:off x="23315298" y="16277717"/>
            <a:ext cx="5681964" cy="969348"/>
          </a:xfrm>
          <a:prstGeom prst="rect">
            <a:avLst/>
          </a:prstGeom>
        </p:spPr>
      </p:pic>
      <p:pic>
        <p:nvPicPr>
          <p:cNvPr id="79" name="Picture 78">
            <a:extLst>
              <a:ext uri="{FF2B5EF4-FFF2-40B4-BE49-F238E27FC236}">
                <a16:creationId xmlns:a16="http://schemas.microsoft.com/office/drawing/2014/main" xmlns="" id="{E53E12DD-3665-4458-8BDA-BB659238EE2D}"/>
              </a:ext>
            </a:extLst>
          </p:cNvPr>
          <p:cNvPicPr>
            <a:picLocks noChangeAspect="1"/>
          </p:cNvPicPr>
          <p:nvPr/>
        </p:nvPicPr>
        <p:blipFill>
          <a:blip r:embed="rId18"/>
          <a:stretch>
            <a:fillRect/>
          </a:stretch>
        </p:blipFill>
        <p:spPr>
          <a:xfrm>
            <a:off x="17897085" y="16253318"/>
            <a:ext cx="4084674" cy="981541"/>
          </a:xfrm>
          <a:prstGeom prst="rect">
            <a:avLst/>
          </a:prstGeom>
        </p:spPr>
      </p:pic>
      <p:sp>
        <p:nvSpPr>
          <p:cNvPr id="80" name="Textfeld 37">
            <a:extLst>
              <a:ext uri="{FF2B5EF4-FFF2-40B4-BE49-F238E27FC236}">
                <a16:creationId xmlns:a16="http://schemas.microsoft.com/office/drawing/2014/main" xmlns="" id="{27353507-E68F-415D-8229-75675A225C2F}"/>
              </a:ext>
            </a:extLst>
          </p:cNvPr>
          <p:cNvSpPr txBox="1"/>
          <p:nvPr/>
        </p:nvSpPr>
        <p:spPr>
          <a:xfrm>
            <a:off x="1613347" y="18014438"/>
            <a:ext cx="27040606" cy="707886"/>
          </a:xfrm>
          <a:prstGeom prst="rect">
            <a:avLst/>
          </a:prstGeom>
          <a:noFill/>
        </p:spPr>
        <p:txBody>
          <a:bodyPr wrap="square" rtlCol="0">
            <a:spAutoFit/>
          </a:bodyPr>
          <a:lstStyle/>
          <a:p>
            <a:r>
              <a:rPr lang="en-GB" sz="2000" dirty="0">
                <a:solidFill>
                  <a:srgbClr val="515151"/>
                </a:solidFill>
                <a:latin typeface="+mn-lt"/>
              </a:rPr>
              <a:t>All equations are shown for mortality rates and risks of death. Generalisation to disease incidence rates and risks of diseases are straightforward (see details in: Ulanowski A, Kaiser JC, Schneider U, Walsh L (2019) On prognostic estimates of radiation risk in medicine and radiation protection. </a:t>
            </a:r>
            <a:r>
              <a:rPr lang="en-GB" sz="2000" dirty="0" err="1">
                <a:solidFill>
                  <a:srgbClr val="515151"/>
                </a:solidFill>
                <a:latin typeface="+mn-lt"/>
              </a:rPr>
              <a:t>Radiat</a:t>
            </a:r>
            <a:r>
              <a:rPr lang="en-GB" sz="2000" dirty="0">
                <a:solidFill>
                  <a:srgbClr val="515151"/>
                </a:solidFill>
                <a:latin typeface="+mn-lt"/>
              </a:rPr>
              <a:t> Environ </a:t>
            </a:r>
            <a:r>
              <a:rPr lang="en-GB" sz="2000" dirty="0" err="1">
                <a:solidFill>
                  <a:srgbClr val="515151"/>
                </a:solidFill>
                <a:latin typeface="+mn-lt"/>
              </a:rPr>
              <a:t>Biophys</a:t>
            </a:r>
            <a:r>
              <a:rPr lang="en-GB" sz="2000" dirty="0">
                <a:solidFill>
                  <a:srgbClr val="515151"/>
                </a:solidFill>
                <a:latin typeface="+mn-lt"/>
              </a:rPr>
              <a:t> 58(3):305-319)</a:t>
            </a:r>
          </a:p>
        </p:txBody>
      </p:sp>
      <p:sp>
        <p:nvSpPr>
          <p:cNvPr id="83" name="Textfeld 16"/>
          <p:cNvSpPr txBox="1"/>
          <p:nvPr/>
        </p:nvSpPr>
        <p:spPr>
          <a:xfrm>
            <a:off x="10224952" y="20066557"/>
            <a:ext cx="4403371" cy="6093976"/>
          </a:xfrm>
          <a:prstGeom prst="rect">
            <a:avLst/>
          </a:prstGeom>
          <a:noFill/>
        </p:spPr>
        <p:txBody>
          <a:bodyPr wrap="square" rtlCol="0">
            <a:spAutoFit/>
          </a:bodyPr>
          <a:lstStyle/>
          <a:p>
            <a:r>
              <a:rPr lang="en-GB" sz="3000" dirty="0">
                <a:latin typeface="+mn-lt"/>
              </a:rPr>
              <a:t>Illustration of the definitions of radiation risk, baseline and attributable fractions. S(t) is the all-cause survival for unexposed population (solid line), S</a:t>
            </a:r>
            <a:r>
              <a:rPr lang="en-GB" sz="3000" baseline="-25000" dirty="0">
                <a:latin typeface="+mn-lt"/>
              </a:rPr>
              <a:t>d</a:t>
            </a:r>
            <a:r>
              <a:rPr lang="en-GB" sz="3000" dirty="0">
                <a:latin typeface="+mn-lt"/>
              </a:rPr>
              <a:t>(t) is the survival for unexposed population from all causes excluding case c (dashed-dot line), S</a:t>
            </a:r>
            <a:r>
              <a:rPr lang="en-GB" sz="3000" baseline="30000" dirty="0">
                <a:latin typeface="+mn-lt"/>
              </a:rPr>
              <a:t>∗</a:t>
            </a:r>
            <a:r>
              <a:rPr lang="en-GB" sz="3000" dirty="0">
                <a:latin typeface="+mn-lt"/>
              </a:rPr>
              <a:t>(t) is the all-cause survival for exposed population (dashed line)</a:t>
            </a:r>
          </a:p>
        </p:txBody>
      </p:sp>
      <p:sp>
        <p:nvSpPr>
          <p:cNvPr id="85" name="Textfeld 39"/>
          <p:cNvSpPr txBox="1"/>
          <p:nvPr/>
        </p:nvSpPr>
        <p:spPr>
          <a:xfrm>
            <a:off x="1574027" y="26514445"/>
            <a:ext cx="8939948" cy="615553"/>
          </a:xfrm>
          <a:prstGeom prst="rect">
            <a:avLst/>
          </a:prstGeom>
          <a:noFill/>
        </p:spPr>
        <p:txBody>
          <a:bodyPr wrap="none" rtlCol="0">
            <a:spAutoFit/>
          </a:bodyPr>
          <a:lstStyle/>
          <a:p>
            <a:r>
              <a:rPr lang="en-GB" sz="3400" b="1" dirty="0">
                <a:solidFill>
                  <a:srgbClr val="515151"/>
                </a:solidFill>
                <a:latin typeface="+mn-lt"/>
              </a:rPr>
              <a:t>Radiation-attributed decrease of survival (RADS)</a:t>
            </a:r>
          </a:p>
        </p:txBody>
      </p:sp>
      <p:pic>
        <p:nvPicPr>
          <p:cNvPr id="86" name="Grafik 9"/>
          <p:cNvPicPr>
            <a:picLocks noChangeAspect="1"/>
          </p:cNvPicPr>
          <p:nvPr/>
        </p:nvPicPr>
        <p:blipFill>
          <a:blip r:embed="rId19"/>
          <a:stretch>
            <a:fillRect/>
          </a:stretch>
        </p:blipFill>
        <p:spPr>
          <a:xfrm>
            <a:off x="1600017" y="27305644"/>
            <a:ext cx="12077788" cy="1381136"/>
          </a:xfrm>
          <a:prstGeom prst="rect">
            <a:avLst/>
          </a:prstGeom>
        </p:spPr>
      </p:pic>
      <p:grpSp>
        <p:nvGrpSpPr>
          <p:cNvPr id="90" name="Group 89">
            <a:extLst>
              <a:ext uri="{FF2B5EF4-FFF2-40B4-BE49-F238E27FC236}">
                <a16:creationId xmlns:a16="http://schemas.microsoft.com/office/drawing/2014/main" xmlns="" id="{DAF74A09-AB22-4060-BC17-B1C45CE76581}"/>
              </a:ext>
            </a:extLst>
          </p:cNvPr>
          <p:cNvGrpSpPr/>
          <p:nvPr/>
        </p:nvGrpSpPr>
        <p:grpSpPr>
          <a:xfrm>
            <a:off x="1492317" y="28884852"/>
            <a:ext cx="12763751" cy="1066892"/>
            <a:chOff x="1242688" y="36718690"/>
            <a:chExt cx="12763751" cy="1066892"/>
          </a:xfrm>
        </p:grpSpPr>
        <p:sp>
          <p:nvSpPr>
            <p:cNvPr id="91" name="TextBox 90">
              <a:extLst>
                <a:ext uri="{FF2B5EF4-FFF2-40B4-BE49-F238E27FC236}">
                  <a16:creationId xmlns:a16="http://schemas.microsoft.com/office/drawing/2014/main" xmlns="" id="{293868B7-473F-4637-BEC7-E3C1E6F76F38}"/>
                </a:ext>
              </a:extLst>
            </p:cNvPr>
            <p:cNvSpPr txBox="1"/>
            <p:nvPr/>
          </p:nvSpPr>
          <p:spPr>
            <a:xfrm>
              <a:off x="1242688" y="36949115"/>
              <a:ext cx="12763751" cy="553998"/>
            </a:xfrm>
            <a:prstGeom prst="rect">
              <a:avLst/>
            </a:prstGeom>
            <a:noFill/>
          </p:spPr>
          <p:txBody>
            <a:bodyPr wrap="none" rtlCol="0">
              <a:spAutoFit/>
            </a:bodyPr>
            <a:lstStyle/>
            <a:p>
              <a:r>
                <a:rPr lang="en-US" sz="3000" dirty="0">
                  <a:latin typeface="+mn-lt"/>
                </a:rPr>
                <a:t>where</a:t>
              </a:r>
              <a:r>
                <a:rPr lang="en-US" sz="2400" dirty="0">
                  <a:solidFill>
                    <a:srgbClr val="515151"/>
                  </a:solidFill>
                  <a:latin typeface="Verdana" panose="020B0604030504040204" pitchFamily="34" charset="0"/>
                </a:rPr>
                <a:t>                                                     </a:t>
              </a:r>
              <a:r>
                <a:rPr lang="en-US" sz="3000" dirty="0">
                  <a:latin typeface="+mn-lt"/>
                </a:rPr>
                <a:t>is the cumulative hazard (excess rate)</a:t>
              </a:r>
              <a:endParaRPr lang="en-GB" sz="3000" dirty="0">
                <a:latin typeface="+mn-lt"/>
              </a:endParaRPr>
            </a:p>
          </p:txBody>
        </p:sp>
        <p:pic>
          <p:nvPicPr>
            <p:cNvPr id="92" name="Picture 91">
              <a:extLst>
                <a:ext uri="{FF2B5EF4-FFF2-40B4-BE49-F238E27FC236}">
                  <a16:creationId xmlns:a16="http://schemas.microsoft.com/office/drawing/2014/main" xmlns="" id="{8D005299-FF04-414F-815E-44E599E4F4FD}"/>
                </a:ext>
              </a:extLst>
            </p:cNvPr>
            <p:cNvPicPr>
              <a:picLocks noChangeAspect="1"/>
            </p:cNvPicPr>
            <p:nvPr/>
          </p:nvPicPr>
          <p:blipFill>
            <a:blip r:embed="rId20"/>
            <a:stretch>
              <a:fillRect/>
            </a:stretch>
          </p:blipFill>
          <p:spPr>
            <a:xfrm>
              <a:off x="2626470" y="36718690"/>
              <a:ext cx="4883319" cy="1066892"/>
            </a:xfrm>
            <a:prstGeom prst="rect">
              <a:avLst/>
            </a:prstGeom>
          </p:spPr>
        </p:pic>
      </p:grpSp>
      <p:sp>
        <p:nvSpPr>
          <p:cNvPr id="94" name="Textfeld 17"/>
          <p:cNvSpPr txBox="1"/>
          <p:nvPr/>
        </p:nvSpPr>
        <p:spPr>
          <a:xfrm>
            <a:off x="1445724" y="30337152"/>
            <a:ext cx="12905062" cy="2862322"/>
          </a:xfrm>
          <a:prstGeom prst="rect">
            <a:avLst/>
          </a:prstGeom>
          <a:noFill/>
        </p:spPr>
        <p:txBody>
          <a:bodyPr wrap="square" rtlCol="0">
            <a:spAutoFit/>
          </a:bodyPr>
          <a:lstStyle/>
          <a:p>
            <a:r>
              <a:rPr lang="en-GB" sz="3000" dirty="0">
                <a:latin typeface="+mn-lt"/>
              </a:rPr>
              <a:t>RADS represents the fraction of survival chances of unexposed population which would be lost due to detrimental effects of </a:t>
            </a:r>
            <a:r>
              <a:rPr lang="en-GB" sz="3000" dirty="0" smtClean="0">
                <a:latin typeface="+mn-lt"/>
              </a:rPr>
              <a:t>radiation </a:t>
            </a:r>
            <a:r>
              <a:rPr lang="en-GB" sz="3000" dirty="0">
                <a:latin typeface="+mn-lt"/>
              </a:rPr>
              <a:t>exposure. RADS is historically known in the statistical literature as cumulative risk, i.e. “a measure of cancer risk when there are no censored observations, that is, in the absence of mortality” (</a:t>
            </a:r>
            <a:r>
              <a:rPr lang="en-GB" sz="3000" dirty="0" err="1">
                <a:latin typeface="+mn-lt"/>
              </a:rPr>
              <a:t>Esteve</a:t>
            </a:r>
            <a:r>
              <a:rPr lang="en-GB" sz="3000" dirty="0">
                <a:latin typeface="+mn-lt"/>
              </a:rPr>
              <a:t> et al. 1994) and “… there are no other competing risks…” (</a:t>
            </a:r>
            <a:r>
              <a:rPr lang="en-GB" sz="3000" dirty="0" err="1">
                <a:latin typeface="+mn-lt"/>
              </a:rPr>
              <a:t>Sasieni</a:t>
            </a:r>
            <a:r>
              <a:rPr lang="en-GB" sz="3000" dirty="0">
                <a:latin typeface="+mn-lt"/>
              </a:rPr>
              <a:t> et al. 2011).</a:t>
            </a:r>
          </a:p>
        </p:txBody>
      </p:sp>
      <p:sp>
        <p:nvSpPr>
          <p:cNvPr id="95" name="Textfeld 1"/>
          <p:cNvSpPr txBox="1"/>
          <p:nvPr/>
        </p:nvSpPr>
        <p:spPr>
          <a:xfrm>
            <a:off x="1354663" y="33363685"/>
            <a:ext cx="13273659" cy="1200329"/>
          </a:xfrm>
          <a:prstGeom prst="rect">
            <a:avLst/>
          </a:prstGeom>
          <a:noFill/>
        </p:spPr>
        <p:txBody>
          <a:bodyPr wrap="square" rtlCol="0">
            <a:spAutoFit/>
          </a:bodyPr>
          <a:lstStyle/>
          <a:p>
            <a:r>
              <a:rPr lang="en-GB" sz="1800" dirty="0" err="1">
                <a:latin typeface="+mn-lt"/>
              </a:rPr>
              <a:t>Esteve</a:t>
            </a:r>
            <a:r>
              <a:rPr lang="en-GB" sz="1800" dirty="0">
                <a:latin typeface="+mn-lt"/>
              </a:rPr>
              <a:t> J, </a:t>
            </a:r>
            <a:r>
              <a:rPr lang="en-GB" sz="1800" dirty="0" err="1">
                <a:latin typeface="+mn-lt"/>
              </a:rPr>
              <a:t>Benhamou</a:t>
            </a:r>
            <a:r>
              <a:rPr lang="en-GB" sz="1800" dirty="0">
                <a:latin typeface="+mn-lt"/>
              </a:rPr>
              <a:t> E, Raymond L (1994) Statistical methods in cancer research, </a:t>
            </a:r>
            <a:r>
              <a:rPr lang="en-GB" sz="1800" dirty="0" err="1">
                <a:latin typeface="+mn-lt"/>
              </a:rPr>
              <a:t>vol</a:t>
            </a:r>
            <a:r>
              <a:rPr lang="en-GB" sz="1800" dirty="0">
                <a:latin typeface="+mn-lt"/>
              </a:rPr>
              <a:t> IV. Descriptive epidemiology. IARC Scientific Publication No. 128. International Agency for research on Cancer, Lyon</a:t>
            </a:r>
          </a:p>
          <a:p>
            <a:r>
              <a:rPr lang="en-GB" sz="1800" dirty="0" err="1">
                <a:latin typeface="+mn-lt"/>
              </a:rPr>
              <a:t>Sasieni</a:t>
            </a:r>
            <a:r>
              <a:rPr lang="en-GB" sz="1800" dirty="0">
                <a:latin typeface="+mn-lt"/>
              </a:rPr>
              <a:t> PD, Shelton J, Ormiston-Smith N, Thomson CS, </a:t>
            </a:r>
            <a:r>
              <a:rPr lang="en-GB" sz="1800" dirty="0" err="1">
                <a:latin typeface="+mn-lt"/>
              </a:rPr>
              <a:t>Silcocks</a:t>
            </a:r>
            <a:r>
              <a:rPr lang="en-GB" sz="1800" dirty="0">
                <a:latin typeface="+mn-lt"/>
              </a:rPr>
              <a:t> PB (2011) What is the lifetime risk of developing cancer?: The effect of adjusting for multiple primaries. Br J Cancer 105:460–465</a:t>
            </a:r>
          </a:p>
        </p:txBody>
      </p:sp>
      <p:pic>
        <p:nvPicPr>
          <p:cNvPr id="96" name="Picture 95">
            <a:extLst>
              <a:ext uri="{FF2B5EF4-FFF2-40B4-BE49-F238E27FC236}">
                <a16:creationId xmlns:a16="http://schemas.microsoft.com/office/drawing/2014/main" xmlns="" id="{96B587AA-BB6D-4B86-ABF7-D29E50851A57}"/>
              </a:ext>
            </a:extLst>
          </p:cNvPr>
          <p:cNvPicPr>
            <a:picLocks noChangeAspect="1"/>
          </p:cNvPicPr>
          <p:nvPr/>
        </p:nvPicPr>
        <p:blipFill>
          <a:blip r:embed="rId21"/>
          <a:stretch>
            <a:fillRect/>
          </a:stretch>
        </p:blipFill>
        <p:spPr>
          <a:xfrm>
            <a:off x="15156411" y="19924953"/>
            <a:ext cx="7086727" cy="5319100"/>
          </a:xfrm>
          <a:prstGeom prst="rect">
            <a:avLst/>
          </a:prstGeom>
        </p:spPr>
      </p:pic>
      <p:pic>
        <p:nvPicPr>
          <p:cNvPr id="97" name="Picture 96">
            <a:extLst>
              <a:ext uri="{FF2B5EF4-FFF2-40B4-BE49-F238E27FC236}">
                <a16:creationId xmlns:a16="http://schemas.microsoft.com/office/drawing/2014/main" xmlns="" id="{5494D1F7-B7FB-4CEC-95B0-9E4D38C8581D}"/>
              </a:ext>
            </a:extLst>
          </p:cNvPr>
          <p:cNvPicPr>
            <a:picLocks noChangeAspect="1"/>
          </p:cNvPicPr>
          <p:nvPr/>
        </p:nvPicPr>
        <p:blipFill>
          <a:blip r:embed="rId22"/>
          <a:stretch>
            <a:fillRect/>
          </a:stretch>
        </p:blipFill>
        <p:spPr>
          <a:xfrm>
            <a:off x="22284700" y="19924953"/>
            <a:ext cx="7086727" cy="5319100"/>
          </a:xfrm>
          <a:prstGeom prst="rect">
            <a:avLst/>
          </a:prstGeom>
        </p:spPr>
      </p:pic>
      <p:pic>
        <p:nvPicPr>
          <p:cNvPr id="98" name="Picture 97">
            <a:extLst>
              <a:ext uri="{FF2B5EF4-FFF2-40B4-BE49-F238E27FC236}">
                <a16:creationId xmlns:a16="http://schemas.microsoft.com/office/drawing/2014/main" xmlns="" id="{5E75BA7B-73AA-458E-BD36-A7BEC7184167}"/>
              </a:ext>
            </a:extLst>
          </p:cNvPr>
          <p:cNvPicPr>
            <a:picLocks noChangeAspect="1"/>
          </p:cNvPicPr>
          <p:nvPr/>
        </p:nvPicPr>
        <p:blipFill>
          <a:blip r:embed="rId23"/>
          <a:stretch>
            <a:fillRect/>
          </a:stretch>
        </p:blipFill>
        <p:spPr>
          <a:xfrm>
            <a:off x="15156410" y="25361444"/>
            <a:ext cx="7086727" cy="5319100"/>
          </a:xfrm>
          <a:prstGeom prst="rect">
            <a:avLst/>
          </a:prstGeom>
        </p:spPr>
      </p:pic>
      <p:pic>
        <p:nvPicPr>
          <p:cNvPr id="99" name="Picture 98">
            <a:extLst>
              <a:ext uri="{FF2B5EF4-FFF2-40B4-BE49-F238E27FC236}">
                <a16:creationId xmlns:a16="http://schemas.microsoft.com/office/drawing/2014/main" xmlns="" id="{A3F4F43C-7B99-4044-BAA5-AC767B62554D}"/>
              </a:ext>
            </a:extLst>
          </p:cNvPr>
          <p:cNvPicPr>
            <a:picLocks noChangeAspect="1"/>
          </p:cNvPicPr>
          <p:nvPr/>
        </p:nvPicPr>
        <p:blipFill>
          <a:blip r:embed="rId24"/>
          <a:stretch>
            <a:fillRect/>
          </a:stretch>
        </p:blipFill>
        <p:spPr>
          <a:xfrm>
            <a:off x="22191768" y="25361444"/>
            <a:ext cx="7086727" cy="5319100"/>
          </a:xfrm>
          <a:prstGeom prst="rect">
            <a:avLst/>
          </a:prstGeom>
        </p:spPr>
      </p:pic>
      <p:sp>
        <p:nvSpPr>
          <p:cNvPr id="100" name="Text Box 12"/>
          <p:cNvSpPr txBox="1">
            <a:spLocks noChangeArrowheads="1"/>
          </p:cNvSpPr>
          <p:nvPr/>
        </p:nvSpPr>
        <p:spPr bwMode="auto">
          <a:xfrm>
            <a:off x="15392399" y="19159823"/>
            <a:ext cx="1247569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eaLnBrk="1" hangingPunct="1"/>
            <a:r>
              <a:rPr lang="en-AU" sz="4000" b="1" dirty="0">
                <a:solidFill>
                  <a:srgbClr val="4AA0B1"/>
                </a:solidFill>
                <a:latin typeface="+mj-lt"/>
                <a:cs typeface="Segoe UI" pitchFamily="34" charset="0"/>
              </a:rPr>
              <a:t>Example calculations (cancer incidence)</a:t>
            </a:r>
          </a:p>
        </p:txBody>
      </p:sp>
      <p:sp>
        <p:nvSpPr>
          <p:cNvPr id="101" name="Rechteck 3"/>
          <p:cNvSpPr/>
          <p:nvPr/>
        </p:nvSpPr>
        <p:spPr>
          <a:xfrm>
            <a:off x="15179040" y="30721184"/>
            <a:ext cx="13566983" cy="3970318"/>
          </a:xfrm>
          <a:prstGeom prst="rect">
            <a:avLst/>
          </a:prstGeom>
        </p:spPr>
        <p:txBody>
          <a:bodyPr wrap="square">
            <a:spAutoFit/>
          </a:bodyPr>
          <a:lstStyle/>
          <a:p>
            <a:r>
              <a:rPr lang="en-GB" sz="2800" dirty="0">
                <a:latin typeface="+mn-lt"/>
              </a:rPr>
              <a:t>Application of LAR is shown to be limited to exposures under 1 Gy. More general quantities, such as ELR and, to a lesser extent, REID are free of dose constraints, but rely on the unknown total radiation effect on demographics and health. </a:t>
            </a:r>
            <a:r>
              <a:rPr lang="en-GB" sz="2800" dirty="0" smtClean="0">
                <a:latin typeface="+mn-lt"/>
              </a:rPr>
              <a:t>By construction</a:t>
            </a:r>
            <a:r>
              <a:rPr lang="en-GB" sz="2800" dirty="0">
                <a:latin typeface="+mn-lt"/>
              </a:rPr>
              <a:t>, RADS is insensitive to competing risks. For example, it helps to avoid the  “radiotherapy paradox” (survival paradox), because the same radiation dose applied for patients with cancer diagnosed at different stages results in the same radiation risk of a second primary cancer, regardless of differences in expected survival. RADS is eminently suitable to estimate prospective risks for persons exposed after nuclear emergencies, during radiotherapy or medical interventions, or for other atypical exposure groups, such as astronauts. </a:t>
            </a:r>
          </a:p>
        </p:txBody>
      </p:sp>
      <p:cxnSp>
        <p:nvCxnSpPr>
          <p:cNvPr id="103" name="Straight Connector 102">
            <a:extLst>
              <a:ext uri="{FF2B5EF4-FFF2-40B4-BE49-F238E27FC236}">
                <a16:creationId xmlns:a16="http://schemas.microsoft.com/office/drawing/2014/main" xmlns="" id="{B4E9E137-273D-46D4-92FE-7544844E6190}"/>
              </a:ext>
            </a:extLst>
          </p:cNvPr>
          <p:cNvCxnSpPr/>
          <p:nvPr/>
        </p:nvCxnSpPr>
        <p:spPr bwMode="auto">
          <a:xfrm>
            <a:off x="1445724" y="33340443"/>
            <a:ext cx="12843638" cy="23242"/>
          </a:xfrm>
          <a:prstGeom prst="line">
            <a:avLst/>
          </a:prstGeom>
          <a:noFill/>
          <a:ln w="31750" cap="flat" cmpd="sng" algn="ctr">
            <a:solidFill>
              <a:schemeClr val="tx1"/>
            </a:solidFill>
            <a:prstDash val="solid"/>
            <a:round/>
            <a:headEnd type="none" w="med" len="med"/>
            <a:tailEnd type="none" w="med" len="med"/>
          </a:ln>
          <a:effectLst/>
        </p:spPr>
      </p:cxnSp>
      <p:pic>
        <p:nvPicPr>
          <p:cNvPr id="104" name="Picture 103" descr="Datei:Universität Zürich logo.sv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528946" y="2783395"/>
            <a:ext cx="3371848" cy="1517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70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2D18AD-630F-4686-B02D-DE0845F6EADE}">
  <ds:schemaRef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Pages>22</Pages>
  <Words>970</Words>
  <Application>Microsoft Office PowerPoint</Application>
  <PresentationFormat>Custom</PresentationFormat>
  <Paragraphs>44</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Arial</vt:lpstr>
      <vt:lpstr>Verdana</vt:lpstr>
      <vt:lpstr>Arial Narrow</vt:lpstr>
      <vt:lpstr>Calibri</vt:lpstr>
      <vt:lpstr>Segoe UI</vt:lpstr>
      <vt:lpstr>CenturyGothic-Bold</vt:lpstr>
      <vt:lpstr>Wingdings</vt:lpstr>
      <vt:lpstr>Aharoni</vt:lpstr>
      <vt:lpstr>Interstate-Regular</vt:lpstr>
      <vt:lpstr>Times New Roman</vt:lpstr>
      <vt:lpstr>CONCERT</vt:lpstr>
      <vt:lpstr>PowerPoint Presentation</vt:lpstr>
    </vt:vector>
  </TitlesOfParts>
  <Company>SCK-CEN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clemens.woda</cp:lastModifiedBy>
  <cp:revision>226</cp:revision>
  <cp:lastPrinted>2019-10-29T13:55:29Z</cp:lastPrinted>
  <dcterms:created xsi:type="dcterms:W3CDTF">2017-11-13T09:28:55Z</dcterms:created>
  <dcterms:modified xsi:type="dcterms:W3CDTF">2019-11-27T21:56:57Z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